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58" r:id="rId4"/>
    <p:sldId id="259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3"/>
    <p:restoredTop sz="94643"/>
  </p:normalViewPr>
  <p:slideViewPr>
    <p:cSldViewPr snapToGrid="0" snapToObjects="1">
      <p:cViewPr varScale="1">
        <p:scale>
          <a:sx n="82" d="100"/>
          <a:sy n="82" d="100"/>
        </p:scale>
        <p:origin x="184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495F-5428-7545-82F4-812BC97F687C}" type="datetimeFigureOut">
              <a:rPr lang="en-US" smtClean="0"/>
              <a:t>2/27/17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A72F-E22A-0C43-8F72-16151D67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187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495F-5428-7545-82F4-812BC97F687C}" type="datetimeFigureOut">
              <a:rPr lang="en-US" smtClean="0"/>
              <a:t>2/27/17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A72F-E22A-0C43-8F72-16151D67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67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495F-5428-7545-82F4-812BC97F687C}" type="datetimeFigureOut">
              <a:rPr lang="en-US" smtClean="0"/>
              <a:t>2/27/17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A72F-E22A-0C43-8F72-16151D67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25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495F-5428-7545-82F4-812BC97F687C}" type="datetimeFigureOut">
              <a:rPr lang="en-US" smtClean="0"/>
              <a:t>2/27/17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A72F-E22A-0C43-8F72-16151D67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913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495F-5428-7545-82F4-812BC97F687C}" type="datetimeFigureOut">
              <a:rPr lang="en-US" smtClean="0"/>
              <a:t>2/27/17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A72F-E22A-0C43-8F72-16151D67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698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495F-5428-7545-82F4-812BC97F687C}" type="datetimeFigureOut">
              <a:rPr lang="en-US" smtClean="0"/>
              <a:t>2/27/17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A72F-E22A-0C43-8F72-16151D67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026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495F-5428-7545-82F4-812BC97F687C}" type="datetimeFigureOut">
              <a:rPr lang="en-US" smtClean="0"/>
              <a:t>2/27/17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A72F-E22A-0C43-8F72-16151D67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526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495F-5428-7545-82F4-812BC97F687C}" type="datetimeFigureOut">
              <a:rPr lang="en-US" smtClean="0"/>
              <a:t>2/27/17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A72F-E22A-0C43-8F72-16151D67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42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495F-5428-7545-82F4-812BC97F687C}" type="datetimeFigureOut">
              <a:rPr lang="en-US" smtClean="0"/>
              <a:t>2/27/17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A72F-E22A-0C43-8F72-16151D67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61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495F-5428-7545-82F4-812BC97F687C}" type="datetimeFigureOut">
              <a:rPr lang="en-US" smtClean="0"/>
              <a:t>2/27/17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A72F-E22A-0C43-8F72-16151D67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05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495F-5428-7545-82F4-812BC97F687C}" type="datetimeFigureOut">
              <a:rPr lang="en-US" smtClean="0"/>
              <a:t>2/27/17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A72F-E22A-0C43-8F72-16151D67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45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9495F-5428-7545-82F4-812BC97F687C}" type="datetimeFigureOut">
              <a:rPr lang="en-US" smtClean="0"/>
              <a:t>2/27/17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9A72F-E22A-0C43-8F72-16151D67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691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067946" y="263472"/>
            <a:ext cx="700523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Simulation details: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Electron starts at t=0 on y = 50 microns, x=0, z=0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Uniform infinite cylinder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Electron initial velocity =&gt; </a:t>
            </a:r>
            <a:r>
              <a:rPr lang="en-US" dirty="0" err="1" smtClean="0"/>
              <a:t>vy</a:t>
            </a:r>
            <a:r>
              <a:rPr lang="en-US" dirty="0" smtClean="0"/>
              <a:t>=100 m/s (positive direction), </a:t>
            </a:r>
            <a:r>
              <a:rPr lang="en-US" dirty="0" err="1" smtClean="0"/>
              <a:t>vz</a:t>
            </a:r>
            <a:r>
              <a:rPr lang="en-US" dirty="0" smtClean="0"/>
              <a:t>=0, </a:t>
            </a:r>
            <a:r>
              <a:rPr lang="en-US" dirty="0" err="1" smtClean="0"/>
              <a:t>vx</a:t>
            </a:r>
            <a:r>
              <a:rPr lang="en-US" dirty="0" smtClean="0"/>
              <a:t>=0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Please note that the velocity </a:t>
            </a:r>
            <a:r>
              <a:rPr lang="en-US" dirty="0" err="1" smtClean="0"/>
              <a:t>vy</a:t>
            </a:r>
            <a:r>
              <a:rPr lang="en-US" dirty="0" smtClean="0"/>
              <a:t> quickly inverts, due to the very strong electrical force in the radial direction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This is the beginning of the simulation, where as expected the electron just oscillates in the y-direction (just like a harmonic oscillator)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I plot on the the evolution of several quantities with respect to time, i.e.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A) = z coordinate of electron vs time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B) = velocity in the z direction (</a:t>
            </a:r>
            <a:r>
              <a:rPr lang="en-US" dirty="0" err="1" smtClean="0"/>
              <a:t>vz</a:t>
            </a:r>
            <a:r>
              <a:rPr lang="en-US" dirty="0" smtClean="0"/>
              <a:t>)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C) = magnetic force in z direction (qv x B) /m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D) = radial distance (in microns)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E) = y coordinate (in microns)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F) = velocity in y direction (</a:t>
            </a:r>
            <a:r>
              <a:rPr lang="en-US" dirty="0" err="1" smtClean="0"/>
              <a:t>vy</a:t>
            </a:r>
            <a:r>
              <a:rPr lang="en-US" dirty="0" smtClean="0"/>
              <a:t>)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G) = </a:t>
            </a:r>
            <a:r>
              <a:rPr lang="en-US" b="1" dirty="0" smtClean="0"/>
              <a:t>magnetic field</a:t>
            </a:r>
            <a:r>
              <a:rPr lang="en-US" dirty="0" smtClean="0"/>
              <a:t> in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X direction (</a:t>
            </a:r>
            <a:r>
              <a:rPr lang="en-US" dirty="0" err="1" smtClean="0"/>
              <a:t>Bx</a:t>
            </a:r>
            <a:r>
              <a:rPr lang="en-US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Temporal step </a:t>
            </a:r>
            <a:r>
              <a:rPr lang="en-US" dirty="0" err="1" smtClean="0"/>
              <a:t>dt</a:t>
            </a:r>
            <a:r>
              <a:rPr lang="en-US" dirty="0" smtClean="0"/>
              <a:t> = 1e-14s</a:t>
            </a:r>
          </a:p>
          <a:p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174154" y="0"/>
            <a:ext cx="8396409" cy="6858000"/>
            <a:chOff x="174154" y="0"/>
            <a:chExt cx="8396409" cy="6858000"/>
          </a:xfrm>
        </p:grpSpPr>
        <p:sp>
          <p:nvSpPr>
            <p:cNvPr id="6" name="TextBox 5"/>
            <p:cNvSpPr txBox="1"/>
            <p:nvPr/>
          </p:nvSpPr>
          <p:spPr>
            <a:xfrm>
              <a:off x="174154" y="3720863"/>
              <a:ext cx="542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74154" y="1423261"/>
              <a:ext cx="542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b)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74154" y="2588217"/>
              <a:ext cx="542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4154" y="401971"/>
              <a:ext cx="542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a)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4154" y="6005512"/>
              <a:ext cx="542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f)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74154" y="4846482"/>
              <a:ext cx="542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5374" y="0"/>
              <a:ext cx="4080164" cy="6858000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8028123" y="5073331"/>
              <a:ext cx="542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</a:t>
              </a:r>
              <a:r>
                <a:rPr lang="en-US" dirty="0" smtClean="0"/>
                <a:t>)</a:t>
              </a:r>
              <a:endParaRPr lang="en-US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837" y="4273271"/>
            <a:ext cx="3532163" cy="233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25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067946" y="263472"/>
            <a:ext cx="68037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you look closely, following occurs:</a:t>
            </a:r>
          </a:p>
          <a:p>
            <a:r>
              <a:rPr lang="en-US" dirty="0" smtClean="0"/>
              <a:t>1 </a:t>
            </a:r>
            <a:r>
              <a:rPr lang="mr-IN" dirty="0" smtClean="0"/>
              <a:t>–</a:t>
            </a:r>
            <a:r>
              <a:rPr lang="en-US" dirty="0" smtClean="0"/>
              <a:t> Graph e), y position - the electron starts at y=50 um, reaches y=-50 um at t=0.2 ns, and keeps oscillating further. Everything OK here.</a:t>
            </a:r>
          </a:p>
          <a:p>
            <a:r>
              <a:rPr lang="en-US" dirty="0" smtClean="0"/>
              <a:t>2 </a:t>
            </a:r>
            <a:r>
              <a:rPr lang="mr-IN" dirty="0" smtClean="0"/>
              <a:t>–</a:t>
            </a:r>
            <a:r>
              <a:rPr lang="en-US" dirty="0" smtClean="0"/>
              <a:t> Likewise the radius behaves as expected, since the unique contribution to the radius is the y-component. I did not plot X since it is of O(-15 m), hence negligible.</a:t>
            </a:r>
          </a:p>
          <a:p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174154" y="0"/>
            <a:ext cx="4351384" cy="6858000"/>
            <a:chOff x="174154" y="0"/>
            <a:chExt cx="4351384" cy="6858000"/>
          </a:xfrm>
        </p:grpSpPr>
        <p:sp>
          <p:nvSpPr>
            <p:cNvPr id="6" name="TextBox 5"/>
            <p:cNvSpPr txBox="1"/>
            <p:nvPr/>
          </p:nvSpPr>
          <p:spPr>
            <a:xfrm>
              <a:off x="174154" y="3720863"/>
              <a:ext cx="542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74154" y="1423261"/>
              <a:ext cx="542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b)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74154" y="2588217"/>
              <a:ext cx="542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4154" y="401971"/>
              <a:ext cx="542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a)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4154" y="6005512"/>
              <a:ext cx="542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f)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74154" y="4846482"/>
              <a:ext cx="542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5374" y="0"/>
              <a:ext cx="4080164" cy="6858000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603" y="4188111"/>
            <a:ext cx="3532163" cy="233878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0320" y="4735202"/>
            <a:ext cx="26035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9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7981718" y="3440995"/>
            <a:ext cx="4365214" cy="3195906"/>
            <a:chOff x="2717511" y="2040823"/>
            <a:chExt cx="4365214" cy="3195906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997342" y="3457450"/>
              <a:ext cx="540000" cy="54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130297" y="3520418"/>
              <a:ext cx="898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x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4107051" y="2868667"/>
              <a:ext cx="85240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107051" y="2430054"/>
              <a:ext cx="542441" cy="371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3270142" y="2868667"/>
              <a:ext cx="1906292" cy="185195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3417376" y="4736119"/>
              <a:ext cx="853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996122" y="4864769"/>
              <a:ext cx="542441" cy="371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3270142" y="3150456"/>
              <a:ext cx="0" cy="8532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717511" y="3577056"/>
              <a:ext cx="542441" cy="371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5176434" y="3577056"/>
              <a:ext cx="0" cy="8532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315918" y="3817676"/>
              <a:ext cx="542441" cy="371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V="1">
              <a:off x="4107050" y="2076773"/>
              <a:ext cx="0" cy="174090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673098" y="2040823"/>
              <a:ext cx="542441" cy="371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4130297" y="3817676"/>
              <a:ext cx="2409988" cy="298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6183823" y="3393704"/>
              <a:ext cx="898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x</a:t>
              </a:r>
              <a:endParaRPr lang="en-US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5220346" y="415872"/>
            <a:ext cx="68037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</a:t>
            </a:r>
            <a:r>
              <a:rPr lang="mr-IN" dirty="0" smtClean="0"/>
              <a:t>–</a:t>
            </a:r>
            <a:r>
              <a:rPr lang="en-US" dirty="0" smtClean="0"/>
              <a:t> To understand the magnetic force in the z-direction (</a:t>
            </a:r>
            <a:r>
              <a:rPr lang="en-US" dirty="0" err="1" smtClean="0"/>
              <a:t>FmagZ</a:t>
            </a:r>
            <a:r>
              <a:rPr lang="en-US" dirty="0" smtClean="0"/>
              <a:t>), one has to consider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y</a:t>
            </a:r>
            <a:r>
              <a:rPr lang="en-US" dirty="0" smtClean="0"/>
              <a:t> and Bx. </a:t>
            </a:r>
          </a:p>
          <a:p>
            <a:r>
              <a:rPr lang="en-US" dirty="0" smtClean="0"/>
              <a:t>3.1 </a:t>
            </a:r>
            <a:r>
              <a:rPr lang="mr-IN" dirty="0" smtClean="0"/>
              <a:t>–</a:t>
            </a:r>
            <a:r>
              <a:rPr lang="en-US" dirty="0" smtClean="0"/>
              <a:t> y &gt; 0, </a:t>
            </a:r>
            <a:r>
              <a:rPr lang="en-US" dirty="0" err="1" smtClean="0"/>
              <a:t>Bx</a:t>
            </a:r>
            <a:r>
              <a:rPr lang="en-US" dirty="0" smtClean="0"/>
              <a:t> &gt; 0, y &lt; 0, </a:t>
            </a:r>
            <a:r>
              <a:rPr lang="en-US" dirty="0" err="1" smtClean="0"/>
              <a:t>Bx</a:t>
            </a:r>
            <a:r>
              <a:rPr lang="en-US" dirty="0" smtClean="0"/>
              <a:t> &lt; 0.</a:t>
            </a:r>
          </a:p>
          <a:p>
            <a:r>
              <a:rPr lang="en-US" dirty="0" smtClean="0"/>
              <a:t>3.2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FMagZ</a:t>
            </a:r>
            <a:r>
              <a:rPr lang="en-US" dirty="0" smtClean="0"/>
              <a:t> = </a:t>
            </a:r>
            <a:r>
              <a:rPr lang="en-US" dirty="0" err="1" smtClean="0"/>
              <a:t>vy</a:t>
            </a:r>
            <a:r>
              <a:rPr lang="en-US" dirty="0" smtClean="0"/>
              <a:t> * </a:t>
            </a:r>
            <a:r>
              <a:rPr lang="en-US" dirty="0" err="1" smtClean="0"/>
              <a:t>Bx</a:t>
            </a:r>
            <a:r>
              <a:rPr lang="en-US" dirty="0" smtClean="0"/>
              <a:t> =&gt; see graph on the left. As expected, </a:t>
            </a:r>
            <a:r>
              <a:rPr lang="en-US" dirty="0" err="1" smtClean="0"/>
              <a:t>FmagZ</a:t>
            </a:r>
            <a:r>
              <a:rPr lang="en-US" dirty="0" smtClean="0"/>
              <a:t> oscillates.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-13792" y="223635"/>
            <a:ext cx="4128683" cy="3637094"/>
            <a:chOff x="443378" y="1384357"/>
            <a:chExt cx="4128683" cy="3637094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2"/>
            <a:srcRect b="50573"/>
            <a:stretch/>
          </p:blipFill>
          <p:spPr>
            <a:xfrm>
              <a:off x="443378" y="3722716"/>
              <a:ext cx="4080164" cy="1298735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3"/>
            <a:srcRect t="31179" b="49838"/>
            <a:stretch/>
          </p:blipFill>
          <p:spPr>
            <a:xfrm>
              <a:off x="491897" y="1384357"/>
              <a:ext cx="4080164" cy="1301858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3"/>
            <a:srcRect t="80686"/>
            <a:stretch/>
          </p:blipFill>
          <p:spPr>
            <a:xfrm>
              <a:off x="443378" y="2539760"/>
              <a:ext cx="4080164" cy="1324541"/>
            </a:xfrm>
            <a:prstGeom prst="rect">
              <a:avLst/>
            </a:prstGeom>
          </p:spPr>
        </p:pic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343" y="5038948"/>
            <a:ext cx="26035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275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74154" y="0"/>
            <a:ext cx="4351384" cy="6858000"/>
            <a:chOff x="174154" y="0"/>
            <a:chExt cx="4351384" cy="6858000"/>
          </a:xfrm>
        </p:grpSpPr>
        <p:sp>
          <p:nvSpPr>
            <p:cNvPr id="5" name="TextBox 4"/>
            <p:cNvSpPr txBox="1"/>
            <p:nvPr/>
          </p:nvSpPr>
          <p:spPr>
            <a:xfrm>
              <a:off x="174154" y="3720863"/>
              <a:ext cx="542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74154" y="1423261"/>
              <a:ext cx="542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b)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74154" y="2588217"/>
              <a:ext cx="542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74154" y="401971"/>
              <a:ext cx="542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a)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4154" y="6005512"/>
              <a:ext cx="542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f)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4154" y="4846482"/>
              <a:ext cx="542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5374" y="0"/>
              <a:ext cx="4080164" cy="685800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5220346" y="415872"/>
            <a:ext cx="680375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 </a:t>
            </a:r>
            <a:r>
              <a:rPr lang="mr-IN" dirty="0" smtClean="0"/>
              <a:t>–</a:t>
            </a:r>
            <a:r>
              <a:rPr lang="en-US" dirty="0" smtClean="0"/>
              <a:t> The velocity </a:t>
            </a:r>
            <a:r>
              <a:rPr lang="en-US" dirty="0" err="1" smtClean="0"/>
              <a:t>vz</a:t>
            </a:r>
            <a:r>
              <a:rPr lang="en-US" dirty="0" smtClean="0"/>
              <a:t> = 0 at time =0. Then, it decreases during the whole interval t = [0,0.1], since the magnetic force is negative and keeps being negative (keep in mind that particle is simply going down, so </a:t>
            </a:r>
            <a:r>
              <a:rPr lang="en-US" dirty="0" err="1" smtClean="0"/>
              <a:t>vy</a:t>
            </a:r>
            <a:r>
              <a:rPr lang="en-US" dirty="0" smtClean="0"/>
              <a:t> &lt;0, </a:t>
            </a:r>
            <a:r>
              <a:rPr lang="en-US" dirty="0" err="1" smtClean="0"/>
              <a:t>Bx</a:t>
            </a:r>
            <a:r>
              <a:rPr lang="en-US" dirty="0" smtClean="0"/>
              <a:t>&gt;0 so </a:t>
            </a:r>
            <a:r>
              <a:rPr lang="en-US" dirty="0" err="1" smtClean="0"/>
              <a:t>FmagZ</a:t>
            </a:r>
            <a:r>
              <a:rPr lang="en-US" dirty="0" smtClean="0"/>
              <a:t> &lt; 0.  Now particle reached y=0.</a:t>
            </a:r>
          </a:p>
          <a:p>
            <a:endParaRPr lang="en-US" dirty="0" smtClean="0"/>
          </a:p>
          <a:p>
            <a:r>
              <a:rPr lang="en-US" dirty="0" smtClean="0"/>
              <a:t>Between [0.1,0.2 ns], the particle goes from position y=0 to y=-50 um. During that time, the velocity of the particle </a:t>
            </a:r>
            <a:r>
              <a:rPr lang="en-US" dirty="0" err="1" smtClean="0"/>
              <a:t>vy</a:t>
            </a:r>
            <a:r>
              <a:rPr lang="en-US" dirty="0" smtClean="0"/>
              <a:t> is always negative, but is decreasing in value, up until the point that </a:t>
            </a:r>
            <a:r>
              <a:rPr lang="en-US" dirty="0" err="1" smtClean="0"/>
              <a:t>vy</a:t>
            </a:r>
            <a:r>
              <a:rPr lang="en-US" dirty="0" smtClean="0"/>
              <a:t>=0 at t=0.2ns. At the same time, </a:t>
            </a:r>
            <a:r>
              <a:rPr lang="en-US" dirty="0" err="1" smtClean="0"/>
              <a:t>Bx</a:t>
            </a:r>
            <a:r>
              <a:rPr lang="en-US" dirty="0" smtClean="0"/>
              <a:t> inverted sign, since we are the region y&lt;0. Therefore, we have that </a:t>
            </a:r>
            <a:r>
              <a:rPr lang="en-US" dirty="0" err="1" smtClean="0"/>
              <a:t>FmagZ</a:t>
            </a:r>
            <a:r>
              <a:rPr lang="en-US" dirty="0" smtClean="0"/>
              <a:t> &gt; 0. This is exactly the inverse behavior than the period before, so we have that the </a:t>
            </a:r>
            <a:r>
              <a:rPr lang="en-US" dirty="0" err="1" smtClean="0"/>
              <a:t>vz</a:t>
            </a:r>
            <a:r>
              <a:rPr lang="en-US" dirty="0" smtClean="0"/>
              <a:t> went from 0 to a negative value at t=0.1 ns, and now is again 0 for t=0.2ns.</a:t>
            </a:r>
          </a:p>
          <a:p>
            <a:endParaRPr lang="en-US" dirty="0"/>
          </a:p>
          <a:p>
            <a:r>
              <a:rPr lang="en-US" dirty="0" smtClean="0"/>
              <a:t>This process is analogous for the other way, i.e. where the particle goes from y=-50 um all the way up to 50 um, i.e. the magnetic force is going to be negative and then again positive, whereas the velocity </a:t>
            </a:r>
            <a:r>
              <a:rPr lang="en-US" dirty="0" err="1" smtClean="0"/>
              <a:t>vz</a:t>
            </a:r>
            <a:r>
              <a:rPr lang="en-US" dirty="0" smtClean="0"/>
              <a:t> is always negative. In this sense, the particle keeps moving in the negative z-direction, as can be seen in figure a) on the left.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844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Teaser - electron always goes to negative z, independent of where it starts (left y&lt;0, right y&gt;0)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853"/>
          <a:stretch/>
        </p:blipFill>
        <p:spPr>
          <a:xfrm>
            <a:off x="1442634" y="2011605"/>
            <a:ext cx="4288454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2616"/>
          <a:stretch/>
        </p:blipFill>
        <p:spPr>
          <a:xfrm>
            <a:off x="6524785" y="2011605"/>
            <a:ext cx="4435762" cy="4351338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230319" y="2278251"/>
            <a:ext cx="0" cy="36111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80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237854" cy="516777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Teaser 2 </a:t>
            </a:r>
            <a:r>
              <a:rPr lang="mr-IN" sz="2000" dirty="0" smtClean="0"/>
              <a:t>–</a:t>
            </a:r>
            <a:r>
              <a:rPr lang="en-US" sz="2000" dirty="0" smtClean="0"/>
              <a:t> Electron starts at y=300 microns. </a:t>
            </a:r>
            <a:br>
              <a:rPr lang="en-US" sz="2000" dirty="0" smtClean="0"/>
            </a:br>
            <a:r>
              <a:rPr lang="en-US" sz="2000" dirty="0" smtClean="0"/>
              <a:t>- Magnetic force gets tricky, but particle stills oscillates in y. </a:t>
            </a:r>
            <a:br>
              <a:rPr lang="en-US" sz="2000" dirty="0" smtClean="0"/>
            </a:br>
            <a:r>
              <a:rPr lang="en-US" sz="2000" dirty="0" smtClean="0"/>
              <a:t>- particles moves a lot faster in the z-direction.</a:t>
            </a:r>
            <a:br>
              <a:rPr lang="en-US" sz="2000" dirty="0" smtClean="0"/>
            </a:br>
            <a:r>
              <a:rPr lang="en-US" sz="2000" dirty="0" smtClean="0"/>
              <a:t>- Simulated for a longer time.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3636" y="0"/>
            <a:ext cx="40801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69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629</Words>
  <Application>Microsoft Macintosh PowerPoint</Application>
  <PresentationFormat>Widescreen</PresentationFormat>
  <Paragraphs>55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Calibri Light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Teaser - electron always goes to negative z, independent of where it starts (left y&lt;0, right y&gt;0)</vt:lpstr>
      <vt:lpstr>Teaser 2 – Electron starts at y=300 microns.  - Magnetic force gets tricky, but particle stills oscillates in y.  - particles moves a lot faster in the z-direction. - Simulated for a longer time.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ga46mal</dc:creator>
  <cp:lastModifiedBy>ga46mal</cp:lastModifiedBy>
  <cp:revision>9</cp:revision>
  <dcterms:created xsi:type="dcterms:W3CDTF">2017-02-27T17:26:38Z</dcterms:created>
  <dcterms:modified xsi:type="dcterms:W3CDTF">2017-02-27T18:22:41Z</dcterms:modified>
</cp:coreProperties>
</file>